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67" r:id="rId5"/>
    <p:sldId id="307" r:id="rId6"/>
    <p:sldId id="268" r:id="rId7"/>
    <p:sldId id="306" r:id="rId8"/>
    <p:sldId id="309" r:id="rId9"/>
    <p:sldId id="269" r:id="rId10"/>
    <p:sldId id="310" r:id="rId11"/>
    <p:sldId id="311" r:id="rId12"/>
    <p:sldId id="259" r:id="rId13"/>
    <p:sldId id="264" r:id="rId14"/>
    <p:sldId id="265" r:id="rId15"/>
    <p:sldId id="266" r:id="rId16"/>
    <p:sldId id="260" r:id="rId17"/>
    <p:sldId id="271" r:id="rId18"/>
    <p:sldId id="270" r:id="rId19"/>
    <p:sldId id="272" r:id="rId20"/>
    <p:sldId id="294" r:id="rId21"/>
    <p:sldId id="295" r:id="rId22"/>
    <p:sldId id="273" r:id="rId23"/>
    <p:sldId id="274" r:id="rId24"/>
    <p:sldId id="275" r:id="rId25"/>
    <p:sldId id="296" r:id="rId26"/>
    <p:sldId id="276" r:id="rId27"/>
    <p:sldId id="277" r:id="rId28"/>
    <p:sldId id="278" r:id="rId29"/>
    <p:sldId id="297" r:id="rId30"/>
    <p:sldId id="279" r:id="rId31"/>
    <p:sldId id="298" r:id="rId32"/>
    <p:sldId id="299" r:id="rId33"/>
    <p:sldId id="280" r:id="rId34"/>
    <p:sldId id="300" r:id="rId35"/>
    <p:sldId id="301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302" r:id="rId46"/>
    <p:sldId id="290" r:id="rId47"/>
    <p:sldId id="303" r:id="rId48"/>
    <p:sldId id="291" r:id="rId49"/>
    <p:sldId id="304" r:id="rId50"/>
    <p:sldId id="292" r:id="rId51"/>
    <p:sldId id="293" r:id="rId52"/>
    <p:sldId id="262" r:id="rId53"/>
    <p:sldId id="26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231" autoAdjust="0"/>
  </p:normalViewPr>
  <p:slideViewPr>
    <p:cSldViewPr snapToGrid="0">
      <p:cViewPr>
        <p:scale>
          <a:sx n="76" d="100"/>
          <a:sy n="76" d="100"/>
        </p:scale>
        <p:origin x="327" y="2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44EF5-B437-44A2-B955-BDAF99A84931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E7CC-2054-4A12-A991-D4D78D676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49D9-C891-4289-8205-8DD335BD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51EC-880C-46B2-9C96-55CB52EED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FA549-A99F-4D9B-B890-9D439A21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240D-32F4-4852-B5DA-FE0709AC019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9D70-A430-40E9-89D0-A2D07416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59056-4BF9-4DC8-A0BA-11BAAEF9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4E96-97FF-409D-853C-44D12F5E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4964F-94DE-48CE-9EBF-F5C11CA37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7622-CDF3-49DF-B63F-AF79A54D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A7CB-522B-4779-8A08-9B312F28BBE5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72C82-F76A-4932-B9B9-6F34DC63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F37C-139D-4859-B85D-3D9CE6CE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D70B2-5E63-4417-860E-6897195B9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4CACF-9396-4233-9142-02828E50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1D22-8A73-4E87-A81C-6279DCBE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1C20-E7CB-4D4F-A227-B89B1318770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4955-4699-4526-ABB4-05C180F7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85E9-3661-4EAE-8280-B3AEEE4B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498B-78B6-4A0F-A431-C598FBB0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4377-A880-499A-A37B-FF9DDB06A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4B0B-DD7D-4D8A-821B-88EC5FAA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682-5DB8-471D-BD85-17DBF5D6513E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DE43-4062-461D-A0A8-666E04EA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9850-D89F-4D79-9A0B-831B048D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0F68-CFD0-4BF4-806E-9A21E24A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0378E-C51F-48ED-9623-4E4B26588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63AF-63BA-4B77-9C2E-B75C070C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E405-4AED-4B28-B2B2-0A89F13FF723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12241-9C84-47E5-A9A0-85E22928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6901-ADE3-4B02-9416-BFDA8891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A48C-0CA4-4464-94F6-2900F85E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8126-28E3-4965-9ED3-FDA21390E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2AA17-3CFE-4014-AFBB-34A02F09E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991D0-870D-4AA1-B5D5-393BF03C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C6D3-BDA8-4457-8D2D-14205D5B9BED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4E99E-797E-4A3C-AF10-0474EE93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A6322-544B-4A2E-9B65-7A34E806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69BD-FD0E-4425-89F8-ABBFC0A6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B6198-B491-4409-9E66-21DDE60B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BF5B-BEF7-40DA-B350-23B333EA3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B3139-F583-42A7-92CA-502ABEEFE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95F6A-31D0-4D0A-817F-FAA9F8D41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3F6C0-A9EE-46E8-A2DB-C00DEA6B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0E96-B3F5-4E73-8673-F33E24DCE7CE}" type="datetime1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21C28-A765-45D4-AA9A-B40ACD0D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928BD-B9A1-44F9-BC41-EC7951FE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7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62A47-E742-4361-96CB-E69F3610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252AD-87FE-4FFB-BE79-A1B31C61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53D0-02E0-4CC3-A716-AED429A8B4EE}" type="datetime1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0292E-E308-46D3-A6A6-EE66B78F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87A33-BBAF-4546-91D5-EAE3D902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DFF0C9-518F-4E8F-B8FE-694F432C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C76B-5BB8-43F0-AB81-50199F83827A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37FB1-4872-486A-8567-DEE650EC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0D07-FB17-4B15-BF31-58D4CE2C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1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EF27-7DA5-432E-9846-BE778775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2DBC-ECA9-42CF-B642-E726A0A4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D560E-8B93-4429-AED6-EE65997CB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2EF33-269C-4B24-B9A9-5A8E1D98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4E8-191E-49DB-8052-0AF504DDA901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73A25-9351-40FA-BB13-37AB2ACE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C547B-F6DB-4BD4-9D40-839CF2E6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6E3B-3D8A-47AE-8C36-0918C3F8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B4EB2-FF6F-4E3A-BA5B-33AA34B7C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1FDE2-7E2F-4EBC-BD97-8CCF06EE2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7BA41-0884-4442-BAA9-2D3C5720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5827-1FF4-4000-A8F9-429A69E7BE98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2D443-CD86-4544-9D86-3772BB2B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FF999-4912-47C5-8077-71717455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3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773F7-099F-4A61-89A8-D1981288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0020A-BDF6-481B-9117-17FA354C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6D33-E656-4725-9162-08776CA2C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5F13-2B5D-4CBA-88E7-5078B72BF4A6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4AB2-BD3D-44B0-B46C-8F97C7CCD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7047-C4A2-4746-B1AD-0CEE7FA13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03CE-1B5C-4234-8335-F6F42AAC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PPT_Out\nature-log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E226-9E5D-4594-BF2F-C810DB82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442" y="2133599"/>
            <a:ext cx="8629358" cy="1981200"/>
          </a:xfrm>
        </p:spPr>
        <p:txBody>
          <a:bodyPr anchor="ctr">
            <a:normAutofit/>
          </a:bodyPr>
          <a:lstStyle/>
          <a:p>
            <a:pPr algn="l"/>
            <a:r>
              <a:rPr lang="en-US" sz="4400"/>
              <a:t>Huntington’s Disease and Nanotechnology: An Interdisciplinary Tale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F6AC7-B94B-441C-8AFF-8E6F2698C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41" y="4275666"/>
            <a:ext cx="8629357" cy="1281070"/>
          </a:xfrm>
        </p:spPr>
        <p:txBody>
          <a:bodyPr>
            <a:normAutofit/>
          </a:bodyPr>
          <a:lstStyle/>
          <a:p>
            <a:pPr algn="l"/>
            <a:r>
              <a:rPr lang="en-US" sz="1800"/>
              <a:t>Paul Granaas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D074C289-2B76-4636-AD96-977541AF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438399"/>
            <a:ext cx="1371600" cy="1371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1ADB4-64A5-47C1-981B-D6E0A506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26603CE-1B5C-4234-8335-F6F42AAC1B97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5CC4-6EA9-4EAA-AB4D-F01D5FF3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Intervention</a:t>
            </a:r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708DD5D8-A433-4236-BDDE-EA4DF9C99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6" b="23913"/>
          <a:stretch/>
        </p:blipFill>
        <p:spPr>
          <a:xfrm>
            <a:off x="6751" y="2208245"/>
            <a:ext cx="12178497" cy="29982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A90237-9C16-4D8B-86F8-2FC53D75E894}"/>
              </a:ext>
            </a:extLst>
          </p:cNvPr>
          <p:cNvSpPr txBox="1"/>
          <p:nvPr/>
        </p:nvSpPr>
        <p:spPr>
          <a:xfrm>
            <a:off x="224287" y="6285781"/>
            <a:ext cx="253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Courtesy of </a:t>
            </a:r>
            <a:r>
              <a:rPr lang="en-US" dirty="0" err="1"/>
              <a:t>Slideshare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82AC9-BE1D-4416-9238-67A64970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5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D245-258B-48C5-B26E-49744F9B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to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4FE65-94AB-4BF1-A043-5FE468DE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3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11AF-329F-42E6-A4BE-737E201A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Action: Three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37F9D-EE72-42AC-99A5-8E720064D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Points of Intervention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Bio(chemical) Toolkits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Nanodelivery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Experimental paradigms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5906F-45D1-49D6-A620-3A7EE5F8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6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A2CF-F9F7-486E-BFFA-56D382C9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Godinho’s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59F-DDC5-471B-BA83-1152F88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Downregulate </a:t>
            </a:r>
            <a:r>
              <a:rPr lang="en-US"/>
              <a:t>mHTT</a:t>
            </a:r>
            <a:r>
              <a:rPr lang="en-US" dirty="0"/>
              <a:t> expression with siRNA.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Deliver with Cyclodextrin nanoparticles.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Expect downregulation of </a:t>
            </a:r>
            <a:r>
              <a:rPr lang="en-US"/>
              <a:t>mHTT</a:t>
            </a:r>
            <a:r>
              <a:rPr lang="en-US" dirty="0"/>
              <a:t> to result in alleviation of motor symptoms.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D259CBDB-8625-47C4-ABDD-30D7802E6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2055774"/>
            <a:ext cx="6903723" cy="26234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3B73DB-7E38-48B0-8533-44DBC935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A2CF-F9F7-486E-BFFA-56D382C9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Cong’s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59F-DDC5-471B-BA83-1152F88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Apply nanoparticulate Selenium to restore homeostasis.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Expect to see protective effects against neuronal loss.</a:t>
            </a:r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79B68B-4DD4-4AD0-A8FE-E7D3C2336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5" y="952500"/>
            <a:ext cx="6662017" cy="48299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D061A-8BAB-45A1-96F5-DBB939A0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A2CF-F9F7-486E-BFFA-56D382C9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Joshi’s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59F-DDC5-471B-BA83-1152F88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Prevent mHTT aggregation with previously studied peptides.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Improve the peptide efficacy by increasing BBB permeability using functionalized nanoparticles.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Expect to see decrease in overall mHTT aggregation and an alleviation of motor symptoms</a:t>
            </a:r>
          </a:p>
        </p:txBody>
      </p:sp>
      <p:pic>
        <p:nvPicPr>
          <p:cNvPr id="6" name="Content Placeholder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A7D9EA8-55F3-4FC9-832A-94B3AD736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2435479"/>
            <a:ext cx="6903723" cy="18640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870D7-CAA7-446F-9C31-C60B56BD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67F4-BE90-4684-BC83-5C2F381C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Climax and Resolution: What Happened?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3B14C-3FDB-4A92-8CEB-86D7F3996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Experimental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Actual experimentations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expected to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93CD1-E28E-4E40-A9EE-D26113ED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A2CF-F9F7-486E-BFFA-56D382C9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Godinho’s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59F-DDC5-471B-BA83-1152F88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Downregulate </a:t>
            </a:r>
            <a:r>
              <a:rPr lang="en-US"/>
              <a:t>mHTT</a:t>
            </a:r>
            <a:r>
              <a:rPr lang="en-US" dirty="0"/>
              <a:t> expression with siRNA.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Deliver with Cyclodextrin nanoparticles.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Expect downregulation of </a:t>
            </a:r>
            <a:r>
              <a:rPr lang="en-US"/>
              <a:t>mHTT</a:t>
            </a:r>
            <a:r>
              <a:rPr lang="en-US" dirty="0"/>
              <a:t> to result in alleviation of motor symptoms.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D259CBDB-8625-47C4-ABDD-30D7802E6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2055774"/>
            <a:ext cx="6903723" cy="26234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57CC8-1EED-4D28-8D34-4286159E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9818-3D4C-4E23-AAA2-0AEE4D4BF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Synthesized and Characterized nanoparticles</a:t>
            </a:r>
          </a:p>
          <a:p>
            <a:r>
              <a:rPr lang="en-US" dirty="0"/>
              <a:t>Zeta potential and hydrodynamic radius were measured</a:t>
            </a:r>
          </a:p>
          <a:p>
            <a:r>
              <a:rPr lang="en-US" dirty="0"/>
              <a:t>Stability was measured in Cerebrospinal Fluid (CSF) and assessed by gel retardation assay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928F7F-CE63-405C-840E-77435A05E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48" y="2180114"/>
            <a:ext cx="5099304" cy="3642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043A2-BACA-445D-8100-D82BC966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9818-3D4C-4E23-AAA2-0AEE4D4BF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Cytotoxicity assessed by MTT assay</a:t>
            </a:r>
          </a:p>
          <a:p>
            <a:r>
              <a:rPr lang="en-US" dirty="0"/>
              <a:t>Cellular uptake measured by confocal microscopy</a:t>
            </a:r>
          </a:p>
          <a:p>
            <a:r>
              <a:rPr lang="en-US" dirty="0"/>
              <a:t>HTT gene knockdown measured by qPCR</a:t>
            </a:r>
          </a:p>
          <a:p>
            <a:r>
              <a:rPr lang="en-US" dirty="0"/>
              <a:t>Knockdown also measured by Western blotting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FAD18-C9FB-4E98-8E2A-4D566618B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05" y="1376317"/>
            <a:ext cx="4612176" cy="51165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9C1C8-AFFD-4F2F-8945-3D387B62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61FA-C988-48E4-AED9-379C28F6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1DBA2-5B80-40D9-B9EB-DE17429A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Exposition: The Nature of Huntington’s Disease</a:t>
            </a:r>
          </a:p>
          <a:p>
            <a:r>
              <a:rPr lang="en-US" sz="2400"/>
              <a:t>Rising Action: Three Approaches</a:t>
            </a:r>
          </a:p>
          <a:p>
            <a:r>
              <a:rPr lang="en-US" sz="2400"/>
              <a:t>Climax: SCIENCE</a:t>
            </a:r>
          </a:p>
          <a:p>
            <a:r>
              <a:rPr lang="en-US" sz="2400"/>
              <a:t>Falling Action: They saw results</a:t>
            </a:r>
          </a:p>
          <a:p>
            <a:r>
              <a:rPr lang="en-US" sz="2400"/>
              <a:t>Conclusion: The Takeaways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4B372-E1AC-4D2A-AEDE-6D253DE1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3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Godinho’s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(Full) Experimentation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FAD18-C9FB-4E98-8E2A-4D566618B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r="1" b="71740"/>
          <a:stretch/>
        </p:blipFill>
        <p:spPr>
          <a:xfrm>
            <a:off x="838200" y="2443375"/>
            <a:ext cx="10515599" cy="32815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5B1F7-041A-41F3-8F9D-86A4E787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9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Godinho’s (Full) Experimentation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FAD18-C9FB-4E98-8E2A-4D566618B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/>
          <a:stretch/>
        </p:blipFill>
        <p:spPr>
          <a:xfrm>
            <a:off x="2556585" y="1217839"/>
            <a:ext cx="7078825" cy="56401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A471E-5C3D-48EA-9621-F859EE67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20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9818-3D4C-4E23-AAA2-0AEE4D4BF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a human </a:t>
            </a:r>
            <a:r>
              <a:rPr lang="en-US" i="1" dirty="0"/>
              <a:t>in vitro</a:t>
            </a:r>
            <a:r>
              <a:rPr lang="en-US" dirty="0"/>
              <a:t> model of HD and repeated the studies of the previous slide</a:t>
            </a:r>
          </a:p>
          <a:p>
            <a:r>
              <a:rPr lang="en-US" dirty="0"/>
              <a:t>Cytotoxicity by MTT</a:t>
            </a:r>
          </a:p>
          <a:p>
            <a:r>
              <a:rPr lang="en-US" dirty="0"/>
              <a:t>Uptake by confocal fluorescence microscopy</a:t>
            </a:r>
          </a:p>
          <a:p>
            <a:r>
              <a:rPr lang="en-US" dirty="0"/>
              <a:t>HTT gene knockdown by qPCR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46286C-469A-4122-A170-2ECA8DEBA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AA59D-2F56-41F8-B3A6-9AE6DFF3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9818-3D4C-4E23-AAA2-0AEE4D4BF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Injected SCIENCE JUICE into live mice brains</a:t>
            </a:r>
          </a:p>
          <a:p>
            <a:r>
              <a:rPr lang="en-US" dirty="0"/>
              <a:t>Assessed knockdown by qPCR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1A725F-4822-40D0-AED1-4CBF41279F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48" y="2239550"/>
            <a:ext cx="4718304" cy="35234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3A2C-98EF-4B2D-A0F4-B3110FF4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9818-3D4C-4E23-AAA2-0AEE4D4BF7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Dosed and assessed mouse model treatment efficacy</a:t>
            </a:r>
          </a:p>
          <a:p>
            <a:r>
              <a:rPr lang="en-US" dirty="0"/>
              <a:t>Injected mouse brains and assessed motor tasks – mainly rotarod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055FD4-2553-485F-AB49-E27FAB93F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12951"/>
            <a:ext cx="5181600" cy="21766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D333E-DB27-403B-8ACF-D7C291C0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055FD4-2553-485F-AB49-E27FAB93F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4173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ECD03-D175-4EDA-9BE3-A69E8563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1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Godinho’s</a:t>
            </a:r>
            <a:r>
              <a:rPr lang="en-US" dirty="0"/>
              <a:t> (Full) Experimentation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A08B5-47CF-4AD5-A15D-8D5DA544C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 and Cons of this study?</a:t>
            </a:r>
          </a:p>
          <a:p>
            <a:r>
              <a:rPr lang="en-US" dirty="0"/>
              <a:t>Questions elicited by this study?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485EA-745D-4494-A2C0-D6B27646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12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A2CF-F9F7-486E-BFFA-56D382C9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Cong’s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59F-DDC5-471B-BA83-1152F88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Apply nanoparticulate Selenium to restore homeostasis.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Expect to see protective effects against neuronal loss.</a:t>
            </a:r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79B68B-4DD4-4AD0-A8FE-E7D3C2336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5" y="952500"/>
            <a:ext cx="6662017" cy="48299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E5AE7-5132-4613-B595-287EEF20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3433-D9EC-4F0A-9BCA-9B96F80A75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Synthesized and characterized Selenium Nanoparticles (Se-NPs)</a:t>
            </a:r>
          </a:p>
          <a:p>
            <a:r>
              <a:rPr lang="en-US" dirty="0"/>
              <a:t>Transmission electron microscopy (TEM)</a:t>
            </a:r>
          </a:p>
          <a:p>
            <a:r>
              <a:rPr lang="en-US" dirty="0"/>
              <a:t>Dynamic light scattering (DLS)</a:t>
            </a:r>
          </a:p>
          <a:p>
            <a:r>
              <a:rPr lang="en-US" dirty="0"/>
              <a:t>Se K-edge X-ray Absorption Near Edge Spectroscopy (XANES)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A3FCEA-4DFC-46EB-B051-48FC6F301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2521490"/>
            <a:ext cx="4888992" cy="29596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E9181-4CDD-4E29-9C23-6DC0EEFB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4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A3FCEA-4DFC-46EB-B051-48FC6F301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32" y="1690688"/>
            <a:ext cx="8529735" cy="5163574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A2BFB-7456-44FA-9911-7E415BBD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7D69-59DE-44AE-B0F0-B315D04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/>
              <a:t>Exposition: The Nature of Huntington’s Disease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72505-DACF-4E5A-9C0E-2B58E0938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Huntingtin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1EA52-45E8-4889-8C7E-99E25EDD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0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3433-D9EC-4F0A-9BCA-9B96F80A75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C. elegans</a:t>
            </a:r>
            <a:r>
              <a:rPr lang="en-US" dirty="0"/>
              <a:t> survival rate under normal and stressed conditions</a:t>
            </a:r>
          </a:p>
          <a:p>
            <a:r>
              <a:rPr lang="en-US" dirty="0"/>
              <a:t>Body length under normal and stressed conditions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12CEB0-BD40-47AD-A9D1-D7294C12A7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825625"/>
            <a:ext cx="478673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E48E9-1888-47DD-A36A-27B59123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12CEB0-BD40-47AD-A9D1-D7294C12A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48"/>
          <a:stretch/>
        </p:blipFill>
        <p:spPr>
          <a:xfrm>
            <a:off x="838200" y="1690688"/>
            <a:ext cx="10515600" cy="38094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3B50-D67A-4DAB-9EFE-F2D61CC2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1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12CEB0-BD40-47AD-A9D1-D7294C12A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/>
          <a:stretch/>
        </p:blipFill>
        <p:spPr>
          <a:xfrm>
            <a:off x="1405034" y="1690688"/>
            <a:ext cx="9381931" cy="51633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48AB5-F2C9-46B3-9EF2-0925BFA3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6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3433-D9EC-4F0A-9BCA-9B96F80A75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Live fluorescence imaging of ASH neurons in </a:t>
            </a:r>
            <a:r>
              <a:rPr lang="en-US" i="1" dirty="0"/>
              <a:t>C. elegans</a:t>
            </a:r>
            <a:endParaRPr lang="en-US" dirty="0"/>
          </a:p>
          <a:p>
            <a:r>
              <a:rPr lang="en-US" dirty="0"/>
              <a:t>ASH neuron survival rate after Se-NP treatment</a:t>
            </a:r>
          </a:p>
          <a:p>
            <a:r>
              <a:rPr lang="en-US" dirty="0"/>
              <a:t>Chemotaxis assay</a:t>
            </a:r>
          </a:p>
          <a:p>
            <a:r>
              <a:rPr lang="en-US" dirty="0"/>
              <a:t>Se-NP effect on chemosensory behavior</a:t>
            </a:r>
          </a:p>
          <a:p>
            <a:r>
              <a:rPr lang="en-US" dirty="0"/>
              <a:t>Se-NP effect on mechanical behavior</a:t>
            </a:r>
          </a:p>
          <a:p>
            <a:r>
              <a:rPr lang="en-US" dirty="0"/>
              <a:t>Quantitative real time PCR under chemical stimulus post Se-NP treatment</a:t>
            </a:r>
          </a:p>
          <a:p>
            <a:r>
              <a:rPr lang="en-US" dirty="0"/>
              <a:t>Schematic for </a:t>
            </a:r>
            <a:r>
              <a:rPr lang="en-US" dirty="0" err="1"/>
              <a:t>behavioural</a:t>
            </a:r>
            <a:r>
              <a:rPr lang="en-US" dirty="0"/>
              <a:t> assays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F4654-55EE-45AA-9CAE-23524093DF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38" y="1825625"/>
            <a:ext cx="2898123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F46FE-9000-4DEF-BBD3-047B5977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F4654-55EE-45AA-9CAE-23524093D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6"/>
          <a:stretch/>
        </p:blipFill>
        <p:spPr>
          <a:xfrm>
            <a:off x="2929034" y="1690688"/>
            <a:ext cx="6333931" cy="51224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219D6-57B4-411D-B1E2-0B606645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3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DF4654-55EE-45AA-9CAE-23524093D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3" b="14"/>
          <a:stretch/>
        </p:blipFill>
        <p:spPr>
          <a:xfrm>
            <a:off x="2611794" y="1690688"/>
            <a:ext cx="6968412" cy="513014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4B923-81CF-4ED1-9E1B-DE3645BF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61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3433-D9EC-4F0A-9BCA-9B96F80A75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Visualisation</a:t>
            </a:r>
            <a:r>
              <a:rPr lang="en-US" dirty="0"/>
              <a:t> of </a:t>
            </a:r>
            <a:r>
              <a:rPr lang="en-US" dirty="0" err="1"/>
              <a:t>polyQ</a:t>
            </a:r>
            <a:r>
              <a:rPr lang="en-US" dirty="0"/>
              <a:t> aggregates in Se-NP treated and control groups</a:t>
            </a:r>
          </a:p>
          <a:p>
            <a:r>
              <a:rPr lang="en-US" dirty="0"/>
              <a:t>Quantitation of </a:t>
            </a:r>
            <a:r>
              <a:rPr lang="en-US" dirty="0" err="1"/>
              <a:t>polyQ</a:t>
            </a:r>
            <a:r>
              <a:rPr lang="en-US" dirty="0"/>
              <a:t> aggregates</a:t>
            </a:r>
          </a:p>
          <a:p>
            <a:r>
              <a:rPr lang="en-US" dirty="0"/>
              <a:t>Measured ROS levels in treatment and control groups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5330F6-C080-4A1F-9FDF-73DB752CA8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2" y="1642188"/>
            <a:ext cx="635177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D1A26-4ED2-4730-A805-62EE8301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7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Cong’s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3433-D9EC-4F0A-9BCA-9B96F80A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4533020"/>
            <a:ext cx="3363242" cy="16129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mRNA expression of </a:t>
            </a:r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hdc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in control and treatment groups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E89D1A-B5F9-436C-86C1-C89966D0A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62" y="24727"/>
            <a:ext cx="6026881" cy="68100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80B70-6229-4656-B1FC-1E72D2C9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8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Cong’s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3433-D9EC-4F0A-9BCA-9B96F80A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4533020"/>
            <a:ext cx="3363242" cy="16129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Intake and accumulation of Se in worms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38A453-E1D8-440B-9D04-B785134A7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10" y="53737"/>
            <a:ext cx="3746542" cy="6750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15D8-082D-426B-BD44-A9C9BADF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9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7BC2-6B40-4AB1-9F7C-43C43A70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499AB5-E3AD-4437-8C11-DE79E1792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08" y="1690688"/>
            <a:ext cx="5618584" cy="516010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35793-282A-4A40-9CE3-706A73E6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BE3CE-3222-4F2E-A59B-B2DE3FB2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Background of HD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0F665A-1696-49C9-BE51-2FFF6C80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as early as the 1300s</a:t>
            </a:r>
          </a:p>
          <a:p>
            <a:r>
              <a:rPr lang="en-US" dirty="0"/>
              <a:t>Study would gain traction in 1874</a:t>
            </a:r>
          </a:p>
          <a:p>
            <a:r>
              <a:rPr lang="en-US" dirty="0"/>
              <a:t>Neural atrophy detailed in 1950s</a:t>
            </a:r>
          </a:p>
          <a:p>
            <a:r>
              <a:rPr lang="en-US" dirty="0"/>
              <a:t>HTT mutation identified as the cause of HD in 1993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8749B-E278-4733-93C3-993A29D8059F}"/>
              </a:ext>
            </a:extLst>
          </p:cNvPr>
          <p:cNvSpPr txBox="1"/>
          <p:nvPr/>
        </p:nvSpPr>
        <p:spPr>
          <a:xfrm>
            <a:off x="144379" y="6316579"/>
            <a:ext cx="58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Physiol</a:t>
            </a:r>
            <a:r>
              <a:rPr lang="en-US" i="1" dirty="0"/>
              <a:t> Rev </a:t>
            </a:r>
            <a:r>
              <a:rPr lang="en-US" dirty="0"/>
              <a:t>90: 905-981, 2010</a:t>
            </a:r>
            <a:endParaRPr 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0D4F1-46E3-4156-85E3-4B0B0956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0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Cong’s (Full) Experimentation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A08B5-47CF-4AD5-A15D-8D5DA544C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 and Cons of this study?</a:t>
            </a:r>
          </a:p>
          <a:p>
            <a:r>
              <a:rPr lang="en-US" dirty="0"/>
              <a:t>Questions elicited by this study?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2642D-8EF7-477D-9F3A-43C7489B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6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A2CF-F9F7-486E-BFFA-56D382C9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Joshi’s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9C59F-DDC5-471B-BA83-1152F88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Prevent mHTT aggregation with previously studied peptides.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Improve the peptide efficacy by increasing BBB permeability using functionalized nanoparticles.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Expect to see decrease in overall mHTT aggregation and an alleviation of motor symptoms</a:t>
            </a:r>
          </a:p>
        </p:txBody>
      </p:sp>
      <p:pic>
        <p:nvPicPr>
          <p:cNvPr id="6" name="Content Placeholder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A7D9EA8-55F3-4FC9-832A-94B3AD736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2435479"/>
            <a:ext cx="6903723" cy="18640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6DF6A-F55D-4DF7-997C-94ED5A55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0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Joshi’s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1ED5-411D-4DA2-BFF6-EB8BEF352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Functionalized polymer and condensed it into a functionalized nanoparticle</a:t>
            </a:r>
          </a:p>
          <a:p>
            <a:r>
              <a:rPr lang="en-US" dirty="0"/>
              <a:t>Peptide loading assessed by reverse-phase HPLC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173288-9BC6-46DE-8913-300C0F846C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90" y="328843"/>
            <a:ext cx="4117243" cy="61635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AFD1-83BD-47AC-80B9-8E99B340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3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Joshi’s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1ED5-411D-4DA2-BFF6-EB8BEF352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Tested mock BBB permeability </a:t>
            </a:r>
          </a:p>
          <a:p>
            <a:r>
              <a:rPr lang="en-US" dirty="0"/>
              <a:t>Assessed biodistribution by quantifying fluorescence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A4B2FC-2DBC-4371-8A99-0D88FEEA8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44" y="751438"/>
            <a:ext cx="4780756" cy="5741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0F7AC-5F85-43ED-B1EF-A86BDD80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8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Joshi’s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1ED5-411D-4DA2-BFF6-EB8BEF352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Neuro 2A cells subjected to various treatment conditions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3D0434-54F8-4BCE-A07F-56EFB254A2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30" y="1690688"/>
            <a:ext cx="3672332" cy="4826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10760-C572-488B-A241-04E39E72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Joshi’s (Full) Experimentation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3D0434-54F8-4BCE-A07F-56EFB254A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65" y="16675"/>
            <a:ext cx="5186733" cy="68246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DD25-4D53-454C-8F3C-DCE6D680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5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Joshi’s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1ED5-411D-4DA2-BFF6-EB8BEF352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Measured the effectiveness of different conditions by measuring their fluorescence</a:t>
            </a:r>
          </a:p>
          <a:p>
            <a:r>
              <a:rPr lang="en-US" dirty="0"/>
              <a:t>And representative images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870172-FC99-47AB-85F5-D1B5CCD265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32" y="1825625"/>
            <a:ext cx="2996935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ACC7-E434-4C43-A9BE-CDE1E7C6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7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Joshi’s (Full) Experimentation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870172-FC99-47AB-85F5-D1B5CCD26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10" y="6447"/>
            <a:ext cx="4710442" cy="68515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5C4E-4BA3-4D18-8AA2-386B540D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4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Joshi’s (Full) 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1ED5-411D-4DA2-BFF6-EB8BEF352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Assessed treatment efficacy in </a:t>
            </a:r>
            <a:r>
              <a:rPr lang="en-US" i="1" dirty="0"/>
              <a:t>Drosophila</a:t>
            </a:r>
            <a:r>
              <a:rPr lang="en-US" dirty="0"/>
              <a:t> larvae and adults</a:t>
            </a:r>
          </a:p>
          <a:p>
            <a:r>
              <a:rPr lang="en-US" dirty="0"/>
              <a:t>Larvae treatment efficacy was assessed in a scored agar plate </a:t>
            </a:r>
          </a:p>
          <a:p>
            <a:r>
              <a:rPr lang="en-US" dirty="0"/>
              <a:t>Adult treatment was assessed by climbing assay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F7E060-C8D5-4B9C-86B9-2E1014439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19" y="1825625"/>
            <a:ext cx="4750161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DF08C-1A65-401D-B067-2C944A94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29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Joshi’s (Full) Experimentation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F7E060-C8D5-4B9C-86B9-2E101443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89" y="0"/>
            <a:ext cx="749508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291B0-AC58-4487-B96B-356D10B6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CBE3CE-3222-4F2E-A59B-B2DE3FB2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 and Background of HD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0F665A-1696-49C9-BE51-2FFF6C80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Symptoms</a:t>
            </a:r>
          </a:p>
          <a:p>
            <a:r>
              <a:rPr lang="en-US" dirty="0"/>
              <a:t>Generalized motor dysfunction</a:t>
            </a:r>
          </a:p>
          <a:p>
            <a:r>
              <a:rPr lang="en-US" dirty="0"/>
              <a:t>Cognitive decline</a:t>
            </a:r>
          </a:p>
          <a:p>
            <a:r>
              <a:rPr lang="en-US" dirty="0"/>
              <a:t>Dementia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8749B-E278-4733-93C3-993A29D8059F}"/>
              </a:ext>
            </a:extLst>
          </p:cNvPr>
          <p:cNvSpPr txBox="1"/>
          <p:nvPr/>
        </p:nvSpPr>
        <p:spPr>
          <a:xfrm>
            <a:off x="144379" y="6322330"/>
            <a:ext cx="58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Physiol Rev </a:t>
            </a:r>
            <a:r>
              <a:rPr lang="en-US"/>
              <a:t>90: 905-981, 2010</a:t>
            </a:r>
            <a:endParaRPr 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49021-6996-4A05-AD54-AFE8E401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758-9291-4096-B843-1D338A99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Joshi’s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FFEA87-447C-4F4F-9B25-2AE0B5332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68" y="696685"/>
            <a:ext cx="8616871" cy="55794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424CA-8BAB-435F-9468-D72DE54C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0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BCBA-108A-4488-B105-1DD404AD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Joshi’s (Full) Experimentation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A08B5-47CF-4AD5-A15D-8D5DA544C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 and Cons of this study?</a:t>
            </a:r>
          </a:p>
          <a:p>
            <a:r>
              <a:rPr lang="en-US" dirty="0"/>
              <a:t>Questions elicited by this study?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F13E7-9F00-49CC-80FE-7B5F12F8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AC06-4273-49A9-9711-1F246B98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The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4D6DF-5F9E-4A25-ADD5-D0C21A76C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162B-AC12-4C88-80EF-BF3AF84D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8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1724-983D-482D-84C1-4215FC69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3AE9-687D-4773-B2CC-9C2CB2373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AA40-3FC1-4DA5-AAAA-5F6408A8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F344-64E5-4B35-A5F6-BFDC8E9D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Cause of HD: mutant Huntingtin (</a:t>
            </a:r>
            <a:r>
              <a:rPr lang="en-US" dirty="0" err="1"/>
              <a:t>mHTT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8CD99-5DA0-4D6A-94D8-1F3F5DD7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What’s the Mutation?</a:t>
            </a:r>
          </a:p>
          <a:p>
            <a:r>
              <a:rPr lang="en-US"/>
              <a:t>The mutation that causes HD is a poly CAG repeat at the N-terminal region</a:t>
            </a:r>
          </a:p>
          <a:p>
            <a:r>
              <a:rPr lang="en-US"/>
              <a:t>QQQQQQQQQQQQQQQQQQQQQQQQQQQQQQQQQQQ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A1811-77F4-4739-9B29-A3E0B199A016}"/>
              </a:ext>
            </a:extLst>
          </p:cNvPr>
          <p:cNvSpPr txBox="1"/>
          <p:nvPr/>
        </p:nvSpPr>
        <p:spPr>
          <a:xfrm>
            <a:off x="144379" y="6316579"/>
            <a:ext cx="58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Physiol Rev </a:t>
            </a:r>
            <a:r>
              <a:rPr lang="en-US"/>
              <a:t>90: 905-981, 2010</a:t>
            </a:r>
            <a:endParaRPr lang="en-US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6755BD-E6B0-424B-9097-93B78E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F344-64E5-4B35-A5F6-BFDC8E9D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Cause of HD: mutant Huntingtin (mHTT)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8CD99-5DA0-4D6A-94D8-1F3F5DD7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What makes mHTT harmful?</a:t>
            </a:r>
          </a:p>
          <a:p>
            <a:r>
              <a:rPr lang="en-US"/>
              <a:t>Combination Loss of Function and toxic Gain of Function</a:t>
            </a:r>
          </a:p>
          <a:p>
            <a:r>
              <a:rPr lang="en-US"/>
              <a:t>HTT has approximately 400 identified associate proteins</a:t>
            </a:r>
          </a:p>
          <a:p>
            <a:r>
              <a:rPr lang="en-US"/>
              <a:t>Involved in gene regulation, RNA splicing, vesicular transport, and protein degradation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E1D0D-929F-4FEF-89BA-A57998D04F77}"/>
              </a:ext>
            </a:extLst>
          </p:cNvPr>
          <p:cNvSpPr txBox="1"/>
          <p:nvPr/>
        </p:nvSpPr>
        <p:spPr>
          <a:xfrm>
            <a:off x="144379" y="6316579"/>
            <a:ext cx="58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J. Neurochem.</a:t>
            </a:r>
            <a:r>
              <a:rPr lang="en-US"/>
              <a:t> 2019</a:t>
            </a:r>
            <a:endParaRPr lang="en-US" i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5C1092-B156-4E75-BC70-96F7ABA6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6EA182B-8882-476A-AD97-BC2053FC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Architecture of the HTT–HAP40 complex</a:t>
            </a:r>
          </a:p>
        </p:txBody>
      </p:sp>
      <p:pic>
        <p:nvPicPr>
          <p:cNvPr id="2051" name="Picture 5" descr="D:\PPT_Out\nature-logo.jpg">
            <a:extLst>
              <a:ext uri="{FF2B5EF4-FFF2-40B4-BE49-F238E27FC236}">
                <a16:creationId xmlns:a16="http://schemas.microsoft.com/office/drawing/2014/main" id="{BDE8E009-3708-42D2-B62B-DB92A5CAE5AC}"/>
              </a:ext>
            </a:extLst>
          </p:cNvPr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6223000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>
            <a:extLst>
              <a:ext uri="{FF2B5EF4-FFF2-40B4-BE49-F238E27FC236}">
                <a16:creationId xmlns:a16="http://schemas.microsoft.com/office/drawing/2014/main" id="{C491B1D1-B3A8-40EA-9BAA-7CD394194127}"/>
              </a:ext>
            </a:extLst>
          </p:cNvPr>
          <p:cNvSpPr txBox="1">
            <a:spLocks/>
          </p:cNvSpPr>
          <p:nvPr/>
        </p:nvSpPr>
        <p:spPr bwMode="auto">
          <a:xfrm>
            <a:off x="1968500" y="585152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200">
                <a:latin typeface="Arial" panose="020B0604020202020204" pitchFamily="34" charset="0"/>
              </a:rPr>
              <a:t>Q Guo </a:t>
            </a:r>
            <a:r>
              <a:rPr lang="fr-FR" altLang="en-US" sz="1200" i="1">
                <a:latin typeface="Arial" panose="020B0604020202020204" pitchFamily="34" charset="0"/>
              </a:rPr>
              <a:t>et al. Nature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fr-FR" altLang="en-US" sz="1200" b="1">
                <a:latin typeface="Arial" panose="020B0604020202020204" pitchFamily="34" charset="0"/>
              </a:rPr>
              <a:t>555</a:t>
            </a:r>
            <a:r>
              <a:rPr lang="fr-FR" altLang="en-US" sz="1200">
                <a:latin typeface="Arial" panose="020B0604020202020204" pitchFamily="34" charset="0"/>
              </a:rPr>
              <a:t>, </a:t>
            </a:r>
            <a:r>
              <a:rPr lang="en-US" altLang="en-US" sz="1200">
                <a:latin typeface="Arial" panose="020B0604020202020204" pitchFamily="34" charset="0"/>
              </a:rPr>
              <a:t>117–120</a:t>
            </a:r>
            <a:r>
              <a:rPr lang="fr-FR" altLang="en-US" sz="1200">
                <a:latin typeface="Arial" panose="020B0604020202020204" pitchFamily="34" charset="0"/>
              </a:rPr>
              <a:t> (2018) doi:10.1038/nature25502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053" name="Content Placeholder 6" descr="nature25502-f2.jpg">
            <a:extLst>
              <a:ext uri="{FF2B5EF4-FFF2-40B4-BE49-F238E27FC236}">
                <a16:creationId xmlns:a16="http://schemas.microsoft.com/office/drawing/2014/main" id="{AAFC9E80-8FC2-4973-B91F-C5CF2745F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0339" y="1255714"/>
            <a:ext cx="4251325" cy="430688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0290D-6A6F-4E44-92EC-66B98596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7F60-4458-418B-A4D2-CD899A76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mHTT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EE071-0D69-4CB2-9EF2-EDD8831BC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Exist as:</a:t>
            </a:r>
          </a:p>
          <a:p>
            <a:pPr lvl="1"/>
            <a:r>
              <a:rPr lang="en-US" dirty="0"/>
              <a:t>Full length </a:t>
            </a:r>
          </a:p>
          <a:p>
            <a:pPr lvl="1"/>
            <a:r>
              <a:rPr lang="en-US" dirty="0"/>
              <a:t>Truncated N-terminal fragments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NB: Oligomers, fibrils, and monomers interconvert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4183E2-609E-4CDD-8C23-3843191A5A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604" y="14613"/>
            <a:ext cx="2376196" cy="682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6CEB9-2164-4225-B707-540B0440DEAE}"/>
              </a:ext>
            </a:extLst>
          </p:cNvPr>
          <p:cNvSpPr txBox="1"/>
          <p:nvPr/>
        </p:nvSpPr>
        <p:spPr>
          <a:xfrm>
            <a:off x="144379" y="6316579"/>
            <a:ext cx="58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J. </a:t>
            </a:r>
            <a:r>
              <a:rPr lang="en-US" i="1" dirty="0" err="1"/>
              <a:t>Neurochem</a:t>
            </a:r>
            <a:r>
              <a:rPr lang="en-US" i="1" dirty="0"/>
              <a:t>.</a:t>
            </a:r>
            <a:r>
              <a:rPr lang="en-US" dirty="0"/>
              <a:t> 2019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09992-6B63-4F17-829C-802647D1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603CE-1B5C-4234-8335-F6F42AAC1B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Widescreen</PresentationFormat>
  <Paragraphs>224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Huntington’s Disease and Nanotechnology: An Interdisciplinary Tale</vt:lpstr>
      <vt:lpstr>Overview</vt:lpstr>
      <vt:lpstr>Exposition: The Nature of Huntington’s Disease</vt:lpstr>
      <vt:lpstr>History and Background of HD</vt:lpstr>
      <vt:lpstr>History and Background of HD</vt:lpstr>
      <vt:lpstr>Cause of HD: mutant Huntingtin (mHTT)</vt:lpstr>
      <vt:lpstr>Cause of HD: mutant Huntingtin (mHTT)</vt:lpstr>
      <vt:lpstr>Architecture of the HTT–HAP40 complex</vt:lpstr>
      <vt:lpstr>mHTT</vt:lpstr>
      <vt:lpstr>Points of Intervention</vt:lpstr>
      <vt:lpstr>Recap to Now</vt:lpstr>
      <vt:lpstr>Rising Action: Three Approaches</vt:lpstr>
      <vt:lpstr>Godinho’s Approach</vt:lpstr>
      <vt:lpstr>Cong’s Approach</vt:lpstr>
      <vt:lpstr>Joshi’s Approach</vt:lpstr>
      <vt:lpstr>Climax and Resolution: What Happened?</vt:lpstr>
      <vt:lpstr>Godinho’s Approach</vt:lpstr>
      <vt:lpstr>Godinho’s (Full) Experimentation</vt:lpstr>
      <vt:lpstr>Godinho’s (Full) Experimentation</vt:lpstr>
      <vt:lpstr>Godinho’s (Full) Experimentation</vt:lpstr>
      <vt:lpstr>Godinho’s (Full) Experimentation</vt:lpstr>
      <vt:lpstr>Godinho’s (Full) Experimentation</vt:lpstr>
      <vt:lpstr>Godinho’s (Full) Experimentation</vt:lpstr>
      <vt:lpstr>Godinho’s (Full) Experimentation</vt:lpstr>
      <vt:lpstr>Godinho’s (Full) Experimentation</vt:lpstr>
      <vt:lpstr>Godinho’s (Full) Experimentation</vt:lpstr>
      <vt:lpstr>Cong’s Approach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(Full) Experimentation</vt:lpstr>
      <vt:lpstr>Cong’s Overview</vt:lpstr>
      <vt:lpstr>Cong’s (Full) Experimentation</vt:lpstr>
      <vt:lpstr>Joshi’s Approach</vt:lpstr>
      <vt:lpstr>Joshi’s (Full) Experimentation</vt:lpstr>
      <vt:lpstr>Joshi’s (Full) Experimentation</vt:lpstr>
      <vt:lpstr>Joshi’s (Full) Experimentation</vt:lpstr>
      <vt:lpstr>Joshi’s (Full) Experimentation</vt:lpstr>
      <vt:lpstr>Joshi’s (Full) Experimentation</vt:lpstr>
      <vt:lpstr>Joshi’s (Full) Experimentation</vt:lpstr>
      <vt:lpstr>Joshi’s (Full) Experimentation</vt:lpstr>
      <vt:lpstr>Joshi’s (Full) Experimentation</vt:lpstr>
      <vt:lpstr>Joshi’s Overview</vt:lpstr>
      <vt:lpstr>Joshi’s (Full) Experimentation</vt:lpstr>
      <vt:lpstr>Conclusion: The Takeaways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Huntington’s Disease and Nanotechnology: An Interdisciplinary Tale</dc:title>
  <dc:creator>Granaas, Paul M</dc:creator>
  <cp:lastModifiedBy>Granaas, Paul M</cp:lastModifiedBy>
  <cp:revision>1</cp:revision>
  <dcterms:created xsi:type="dcterms:W3CDTF">2019-11-25T21:00:03Z</dcterms:created>
  <dcterms:modified xsi:type="dcterms:W3CDTF">2019-11-25T21:00:14Z</dcterms:modified>
</cp:coreProperties>
</file>